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343" r:id="rId3"/>
    <p:sldId id="344" r:id="rId4"/>
    <p:sldId id="333" r:id="rId5"/>
    <p:sldId id="337" r:id="rId6"/>
    <p:sldId id="339" r:id="rId7"/>
    <p:sldId id="340" r:id="rId8"/>
    <p:sldId id="342" r:id="rId9"/>
    <p:sldId id="341" r:id="rId10"/>
    <p:sldId id="345" r:id="rId11"/>
    <p:sldId id="347" r:id="rId12"/>
    <p:sldId id="346" r:id="rId13"/>
    <p:sldId id="284" r:id="rId14"/>
    <p:sldId id="300" r:id="rId15"/>
    <p:sldId id="350" r:id="rId16"/>
    <p:sldId id="352" r:id="rId17"/>
    <p:sldId id="349" r:id="rId18"/>
    <p:sldId id="272" r:id="rId19"/>
    <p:sldId id="287" r:id="rId20"/>
    <p:sldId id="271" r:id="rId21"/>
    <p:sldId id="288" r:id="rId22"/>
    <p:sldId id="274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303" r:id="rId31"/>
    <p:sldId id="304" r:id="rId32"/>
    <p:sldId id="275" r:id="rId33"/>
    <p:sldId id="298" r:id="rId34"/>
    <p:sldId id="299" r:id="rId35"/>
    <p:sldId id="276" r:id="rId36"/>
    <p:sldId id="306" r:id="rId37"/>
    <p:sldId id="308" r:id="rId38"/>
    <p:sldId id="307" r:id="rId39"/>
    <p:sldId id="310" r:id="rId40"/>
    <p:sldId id="311" r:id="rId41"/>
    <p:sldId id="312" r:id="rId42"/>
    <p:sldId id="313" r:id="rId43"/>
    <p:sldId id="277" r:id="rId44"/>
    <p:sldId id="278" r:id="rId45"/>
    <p:sldId id="281" r:id="rId46"/>
    <p:sldId id="314" r:id="rId47"/>
    <p:sldId id="315" r:id="rId48"/>
    <p:sldId id="316" r:id="rId49"/>
    <p:sldId id="317" r:id="rId50"/>
    <p:sldId id="318" r:id="rId51"/>
    <p:sldId id="331" r:id="rId52"/>
    <p:sldId id="31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/>
    <p:restoredTop sz="94507"/>
  </p:normalViewPr>
  <p:slideViewPr>
    <p:cSldViewPr snapToGrid="0" snapToObjects="1">
      <p:cViewPr varScale="1">
        <p:scale>
          <a:sx n="147" d="100"/>
          <a:sy n="147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37B39AFC-0357-6246-91FC-C25CBE7C1CB7}" type="datetimeFigureOut">
              <a:rPr lang="en-US" smtClean="0"/>
              <a:pPr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C5602AAD-1DD9-134B-821D-0101B6F3A7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4"/>
        </a:buBlip>
        <a:defRPr sz="2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SzPct val="50000"/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reliability_biased_statsjedi.jp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odel_matrix_jedi.jp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statsjedi.jp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jedi.jp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easurement_jedi.jp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file:////Users/fife/Documents/flexplavaan/plots/hogwarts_linear.jp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hogwarts_linear_grayed.jp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ttest_code.pn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file:////Users/dustinfife/Documents/RPackages/flexplavaan/inst/presentations/ABCT/screenshots/anova.jpg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regression.png" TargetMode="External"/><Relationship Id="rId2" Type="http://schemas.openxmlformats.org/officeDocument/2006/relationships/image" Target="file:////Users/dustinfife/Documents/RPackages/flexplavaan/inst/presentations/ABCT/screenshots/regression.jpg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mixed.png" TargetMode="External"/><Relationship Id="rId2" Type="http://schemas.openxmlformats.org/officeDocument/2006/relationships/image" Target="file:////Users/dustinfife/Documents/RPackages/flexplavaan/inst/presentations/ABCT/screenshots/mixed.jpg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C30DF-C96A-834F-AB5B-9CEA5CCD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41" y="3146269"/>
            <a:ext cx="9907776" cy="2387600"/>
          </a:xfrm>
          <a:effectLst>
            <a:outerShdw blurRad="584200" dist="38100" dir="2700000" sx="118000" sy="118000" algn="tl" rotWithShape="0">
              <a:prstClr val="black">
                <a:alpha val="59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9600" dirty="0"/>
              <a:t>Seeing the Impossible </a:t>
            </a:r>
            <a:br>
              <a:rPr lang="en-US" dirty="0"/>
            </a:br>
            <a:r>
              <a:rPr lang="en-US" sz="5400" b="0" dirty="0">
                <a:latin typeface="Moon Flower" panose="02000500000000000000" pitchFamily="2" charset="77"/>
              </a:rPr>
              <a:t>Visualizing Latent Variable Models with </a:t>
            </a:r>
            <a:r>
              <a:rPr lang="en-US" sz="5400" b="0" dirty="0" err="1">
                <a:latin typeface="Moon Flower" panose="02000500000000000000" pitchFamily="2" charset="77"/>
              </a:rPr>
              <a:t>flexplavaan</a:t>
            </a:r>
            <a:endParaRPr lang="en-US" sz="5400" b="0" dirty="0">
              <a:latin typeface="Moon Flower" panose="02000500000000000000" pitchFamily="2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E245EB-40C1-274F-A104-DF6E29EA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423" y="58219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Dustin Fife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Steven </a:t>
            </a:r>
            <a:r>
              <a:rPr lang="en-US" sz="1600" b="1" dirty="0" err="1"/>
              <a:t>Brunwasser</a:t>
            </a:r>
            <a:endParaRPr lang="en-US" sz="16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Ed Merkle</a:t>
            </a:r>
          </a:p>
        </p:txBody>
      </p:sp>
    </p:spTree>
    <p:extLst>
      <p:ext uri="{BB962C8B-B14F-4D97-AF65-F5344CB8AC3E}">
        <p14:creationId xmlns:p14="http://schemas.microsoft.com/office/powerpoint/2010/main" val="37050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flexplot</a:t>
            </a:r>
            <a:r>
              <a:rPr lang="en-US" dirty="0"/>
              <a:t> + </a:t>
            </a:r>
            <a:r>
              <a:rPr lang="en-US" dirty="0" err="1"/>
              <a:t>lavaan</a:t>
            </a:r>
            <a:r>
              <a:rPr lang="en-US" dirty="0"/>
              <a:t>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easy plots +latent variable models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2938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flexplot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lavaan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easy plots +latent variable models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C42600-BAA7-4C47-8CA9-859459359719}"/>
              </a:ext>
            </a:extLst>
          </p:cNvPr>
          <p:cNvSpPr txBox="1">
            <a:spLocks/>
          </p:cNvSpPr>
          <p:nvPr/>
        </p:nvSpPr>
        <p:spPr>
          <a:xfrm>
            <a:off x="2262996" y="5812884"/>
            <a:ext cx="10515600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Flexplavaan</a:t>
            </a:r>
            <a:r>
              <a:rPr lang="en-US" b="1" dirty="0"/>
              <a:t> is a software package for visualizing LVMs</a:t>
            </a:r>
          </a:p>
        </p:txBody>
      </p:sp>
    </p:spTree>
    <p:extLst>
      <p:ext uri="{BB962C8B-B14F-4D97-AF65-F5344CB8AC3E}">
        <p14:creationId xmlns:p14="http://schemas.microsoft.com/office/powerpoint/2010/main" val="126056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A340-A8E2-2E4B-81E2-D2D80D09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3429000"/>
            <a:ext cx="10515600" cy="1325563"/>
          </a:xfrm>
        </p:spPr>
        <p:txBody>
          <a:bodyPr/>
          <a:lstStyle/>
          <a:p>
            <a:r>
              <a:rPr lang="en-US" dirty="0"/>
              <a:t>But, there’s a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F1813-6DCC-224E-9E01-D5CAC49E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9" y="896263"/>
            <a:ext cx="466594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Visualizing </a:t>
            </a:r>
            <a:br>
              <a:rPr lang="en-US" sz="3200" dirty="0"/>
            </a:br>
            <a:r>
              <a:rPr lang="en-US" sz="3200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82" y="2364244"/>
            <a:ext cx="414715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They’re invisible!</a:t>
            </a:r>
          </a:p>
          <a:p>
            <a:r>
              <a:rPr lang="en-US" sz="1800" dirty="0"/>
              <a:t>Raw data??</a:t>
            </a:r>
          </a:p>
          <a:p>
            <a:pPr lvl="1"/>
            <a:r>
              <a:rPr lang="en-US" sz="1400" dirty="0"/>
              <a:t>Covariances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D085B-5238-6F40-9253-041D4B2E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7" y="2070098"/>
            <a:ext cx="11536205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08855AB-F137-454C-B7E4-94BFC235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00" t="-85" r="-5556" b="7493"/>
          <a:stretch/>
        </p:blipFill>
        <p:spPr>
          <a:xfrm>
            <a:off x="525516" y="10"/>
            <a:ext cx="123444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4E6B-E16E-7848-AA07-65BE55E7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Basic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43F8-CAF2-7944-BB23-786E4989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Scatterplot matrix of observed variables</a:t>
            </a:r>
          </a:p>
          <a:p>
            <a:r>
              <a:rPr lang="en-US" sz="1800"/>
              <a:t>Use implied covariance to estimate the “slope”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623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855AB-F137-454C-B7E4-94BFC235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96" t="-676" r="-5096" b="-15540"/>
          <a:stretch/>
        </p:blipFill>
        <p:spPr>
          <a:xfrm>
            <a:off x="461553" y="217724"/>
            <a:ext cx="12192000" cy="786384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4E6B-E16E-7848-AA07-65BE55E7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Basic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43F8-CAF2-7944-BB23-786E4989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Scatterplot matrix of observed variables</a:t>
            </a:r>
          </a:p>
          <a:p>
            <a:r>
              <a:rPr lang="en-US" sz="1800" dirty="0"/>
              <a:t>Use implied covariance to estimate the “slope”</a:t>
            </a:r>
          </a:p>
          <a:p>
            <a:r>
              <a:rPr lang="en-US" sz="1800" dirty="0"/>
              <a:t>We can add “loess” lines 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1A7073C-5E22-5E43-8320-A688F0CF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39" y="5379544"/>
            <a:ext cx="7136975" cy="9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9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64AC-D183-8D47-A011-9B46F2C2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FB74-05B4-B244-B645-FF6BEFD3E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7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C95B-965E-A84A-B8F0-EDFAD0FD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approach do we typically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F998-B272-A849-B5B8-8B33ABC0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models (e.g., scatterplots)</a:t>
            </a:r>
          </a:p>
          <a:p>
            <a:pPr lvl="1"/>
            <a:r>
              <a:rPr lang="en-US" dirty="0"/>
              <a:t>observed data are the X and Y</a:t>
            </a:r>
          </a:p>
          <a:p>
            <a:pPr lvl="1"/>
            <a:r>
              <a:rPr lang="en-US" dirty="0"/>
              <a:t>we plot the observed data as points</a:t>
            </a:r>
          </a:p>
          <a:p>
            <a:pPr lvl="1"/>
            <a:r>
              <a:rPr lang="en-US" dirty="0"/>
              <a:t>the model is a line (or a large dot or something)</a:t>
            </a:r>
          </a:p>
        </p:txBody>
      </p:sp>
    </p:spTree>
    <p:extLst>
      <p:ext uri="{BB962C8B-B14F-4D97-AF65-F5344CB8AC3E}">
        <p14:creationId xmlns:p14="http://schemas.microsoft.com/office/powerpoint/2010/main" val="126224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8111067" y="4110336"/>
            <a:ext cx="300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RMSEA = 0.165</a:t>
            </a:r>
          </a:p>
          <a:p>
            <a:r>
              <a:rPr lang="en-US" dirty="0" err="1"/>
              <a:t>cfi</a:t>
            </a:r>
            <a:r>
              <a:rPr lang="en-US" dirty="0"/>
              <a:t> = 0.850</a:t>
            </a:r>
          </a:p>
          <a:p>
            <a:r>
              <a:rPr lang="en-US" dirty="0" err="1"/>
              <a:t>lti</a:t>
            </a:r>
            <a:r>
              <a:rPr lang="en-US" dirty="0"/>
              <a:t> = 0.757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C703-A443-A940-9750-B19E5D02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6250"/>
            <a:ext cx="6048205" cy="3254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A5122-DC31-BB45-8157-EA905CAC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4038"/>
            <a:ext cx="5803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6E39-8A3E-504F-8F9F-8001880D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flexplavaan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026CB-465B-414A-BFC1-D6135BA19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9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37C-5145-D448-83E2-9CA9106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7C63-9DF6-1645-A4AF-03457F7D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assume the model is correct</a:t>
            </a:r>
          </a:p>
          <a:p>
            <a:r>
              <a:rPr lang="en-US" dirty="0"/>
              <a:t>These assume linear relationships</a:t>
            </a:r>
          </a:p>
          <a:p>
            <a:pPr lvl="1"/>
            <a:r>
              <a:rPr lang="en-US" dirty="0"/>
              <a:t>because they’re based on covariances/means</a:t>
            </a:r>
          </a:p>
        </p:txBody>
      </p:sp>
    </p:spTree>
    <p:extLst>
      <p:ext uri="{BB962C8B-B14F-4D97-AF65-F5344CB8AC3E}">
        <p14:creationId xmlns:p14="http://schemas.microsoft.com/office/powerpoint/2010/main" val="176960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5496-4CDA-ED49-8A6A-F39E576D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E079-2254-BE4C-9088-F7C189E0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latent scores (Tay, not </a:t>
            </a:r>
            <a:r>
              <a:rPr lang="en-US" dirty="0" err="1"/>
              <a:t>tay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study relationships between latent variables based on factor 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EE-801F-B841-B474-C0D2A67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93A2-4A08-B94C-8ADF-E8FC4C93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items on the x/y axis</a:t>
            </a:r>
          </a:p>
          <a:p>
            <a:r>
              <a:rPr lang="en-US" dirty="0"/>
              <a:t>The line is the “fit”</a:t>
            </a:r>
          </a:p>
          <a:p>
            <a:pPr lvl="1"/>
            <a:r>
              <a:rPr lang="en-US" dirty="0"/>
              <a:t>or the relationship between x/y, implied by the model</a:t>
            </a:r>
          </a:p>
          <a:p>
            <a:pPr lvl="1"/>
            <a:r>
              <a:rPr lang="en-US" dirty="0"/>
              <a:t>the latent is lurking in the “shadows,” leaving its trace as a line</a:t>
            </a:r>
          </a:p>
          <a:p>
            <a:r>
              <a:rPr lang="en-US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4092406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F021-414A-8E40-A736-2F50C37C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Scary Math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C2E756-A553-7142-9F38-4C327E3B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34" y="2122486"/>
            <a:ext cx="1871134" cy="1158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6C335-E4E1-1442-8834-2D33633D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34" y="3445933"/>
            <a:ext cx="1871134" cy="1891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D6D85-FD97-EF44-8E0D-38F8D5AA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122486"/>
            <a:ext cx="2622614" cy="1158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27D6A-9658-034A-B827-F9DBDEE8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595914"/>
            <a:ext cx="3340100" cy="2326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13A24-4AD6-2547-9277-899A5A62E3C3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Model-implied equations for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67E5-6595-1441-9428-34164CF9E979}"/>
              </a:ext>
            </a:extLst>
          </p:cNvPr>
          <p:cNvSpPr txBox="1"/>
          <p:nvPr/>
        </p:nvSpPr>
        <p:spPr>
          <a:xfrm>
            <a:off x="402167" y="3647883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Re-expressed in terms of latent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0B380-E785-0F4B-BE3C-32BEBE7BB84E}"/>
              </a:ext>
            </a:extLst>
          </p:cNvPr>
          <p:cNvSpPr txBox="1"/>
          <p:nvPr/>
        </p:nvSpPr>
        <p:spPr>
          <a:xfrm>
            <a:off x="9567334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Defining x2 in terms of 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510BE-778F-4846-BA5E-32BBD3F7337B}"/>
              </a:ext>
            </a:extLst>
          </p:cNvPr>
          <p:cNvSpPr txBox="1"/>
          <p:nvPr/>
        </p:nvSpPr>
        <p:spPr>
          <a:xfrm>
            <a:off x="9381068" y="3646248"/>
            <a:ext cx="225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Computing the 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3664073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5105-A6C5-F741-A46E-2FA2EEC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F33A0-7B6D-4C4E-A193-D6982EC5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134394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FAD8-BA0C-014B-A13F-7D7C87A7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 ideal world…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ADF118-2331-E047-9ED0-82C5CECD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18995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7F4-8127-574F-867D-A51BEAF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fast!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0D260-AA18-3E41-A6E0-C768FE755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04572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59A-A4C6-FE43-98D9-B8E1F643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F301-7E1F-D14E-A7F6-0EDD45B6A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“correct” relationships for unreliability</a:t>
            </a:r>
          </a:p>
          <a:p>
            <a:r>
              <a:rPr lang="en-US" dirty="0"/>
              <a:t>The fitted line is what we would observe with perfect reliability</a:t>
            </a:r>
          </a:p>
          <a:p>
            <a:r>
              <a:rPr lang="en-US" dirty="0"/>
              <a:t>But we don’t have perfect reliability!</a:t>
            </a:r>
          </a:p>
        </p:txBody>
      </p:sp>
    </p:spTree>
    <p:extLst>
      <p:ext uri="{BB962C8B-B14F-4D97-AF65-F5344CB8AC3E}">
        <p14:creationId xmlns:p14="http://schemas.microsoft.com/office/powerpoint/2010/main" val="562488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095B-2B68-4143-8AE0-DE57F25A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2468E-FF1B-CF45-A64B-C9EC7C07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42" y="2034116"/>
            <a:ext cx="20320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D41D-FD39-3243-9473-946D774F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92" y="3757083"/>
            <a:ext cx="19431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D8FA3C-51F0-224F-AF26-82C0094E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3" y="2034116"/>
            <a:ext cx="34925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1D252-5B9B-894E-8BB4-8BEBA63C4017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Standard correction for unreliability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07E7F-2188-154D-B8F0-DC7C3B80A72B}"/>
              </a:ext>
            </a:extLst>
          </p:cNvPr>
          <p:cNvSpPr txBox="1"/>
          <p:nvPr/>
        </p:nvSpPr>
        <p:spPr>
          <a:xfrm>
            <a:off x="402167" y="386474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“Uncorrected”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B5334-58CE-C54E-B1F9-D352143E530E}"/>
              </a:ext>
            </a:extLst>
          </p:cNvPr>
          <p:cNvSpPr txBox="1"/>
          <p:nvPr/>
        </p:nvSpPr>
        <p:spPr>
          <a:xfrm>
            <a:off x="9283701" y="222988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Plug it in to the previous equation</a:t>
            </a:r>
          </a:p>
        </p:txBody>
      </p:sp>
    </p:spTree>
    <p:extLst>
      <p:ext uri="{BB962C8B-B14F-4D97-AF65-F5344CB8AC3E}">
        <p14:creationId xmlns:p14="http://schemas.microsoft.com/office/powerpoint/2010/main" val="216846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974-9DEE-E54E-A409-964F591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we get…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44C9C-482E-D145-BEA4-7F354AEA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7ADF7-2D7F-2249-BFAE-50F6B83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33" y="296333"/>
            <a:ext cx="5918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5874-825C-F847-8952-D99995E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flexplavaan</a:t>
            </a:r>
            <a:r>
              <a:rPr lang="en-US" sz="5400" dirty="0"/>
              <a:t> = </a:t>
            </a:r>
            <a:r>
              <a:rPr lang="en-US" sz="5400" dirty="0" err="1"/>
              <a:t>flexplot</a:t>
            </a:r>
            <a:r>
              <a:rPr lang="en-US" sz="5400" dirty="0"/>
              <a:t> + </a:t>
            </a:r>
            <a:r>
              <a:rPr lang="en-US" sz="5400" dirty="0" err="1"/>
              <a:t>lavaan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06A9D-2931-BD43-8BFF-8F2D69A01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BBDF9-B9DE-864E-AF2F-68D15A87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5B692-7427-D04C-9625-DD63E288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552450"/>
            <a:ext cx="6337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4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040A0-19F1-AD42-84F1-6E32851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6" y="365125"/>
            <a:ext cx="6311900" cy="1028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15213A-2DC1-0341-B6EA-0E2281E4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933426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30A9-4CC8-9F40-8D43-02AE4A79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48B1-88A2-AD4D-9F29-644C222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good diagnostic tool</a:t>
            </a:r>
          </a:p>
          <a:p>
            <a:pPr lvl="2"/>
            <a:r>
              <a:rPr lang="en-US" dirty="0"/>
              <a:t>if the line </a:t>
            </a:r>
            <a:r>
              <a:rPr lang="en-US" dirty="0" err="1"/>
              <a:t>ain’t</a:t>
            </a:r>
            <a:r>
              <a:rPr lang="en-US" dirty="0"/>
              <a:t> going through the data, you know there’s misfit</a:t>
            </a:r>
          </a:p>
          <a:p>
            <a:pPr lvl="1"/>
            <a:r>
              <a:rPr lang="en-US" dirty="0"/>
              <a:t>highlights local misfit</a:t>
            </a:r>
          </a:p>
          <a:p>
            <a:pPr lvl="1"/>
            <a:r>
              <a:rPr lang="en-US" dirty="0"/>
              <a:t>easy to interpret</a:t>
            </a:r>
          </a:p>
          <a:p>
            <a:pPr lvl="2"/>
            <a:r>
              <a:rPr lang="en-US" dirty="0"/>
              <a:t>just standard regression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mask misfit</a:t>
            </a:r>
          </a:p>
          <a:p>
            <a:pPr lvl="1"/>
            <a:r>
              <a:rPr lang="en-US" dirty="0"/>
              <a:t>doesn’t improve encoding for the </a:t>
            </a:r>
            <a:r>
              <a:rPr lang="en-US" i="1" dirty="0"/>
              <a:t>entire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the math will fail if models are nonlinear</a:t>
            </a:r>
          </a:p>
        </p:txBody>
      </p:sp>
    </p:spTree>
    <p:extLst>
      <p:ext uri="{BB962C8B-B14F-4D97-AF65-F5344CB8AC3E}">
        <p14:creationId xmlns:p14="http://schemas.microsoft.com/office/powerpoint/2010/main" val="3840905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23C8-A1FD-3A41-B888-11AD35A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do residual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39A9-5519-6443-A170-43DCB419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what a residual is</a:t>
            </a:r>
          </a:p>
          <a:p>
            <a:pPr lvl="1"/>
            <a:r>
              <a:rPr lang="en-US" dirty="0"/>
              <a:t>What remains of the DV after we’ve removed the (linear) effect of the IV</a:t>
            </a:r>
          </a:p>
          <a:p>
            <a:pPr lvl="1"/>
            <a:r>
              <a:rPr lang="en-US" dirty="0"/>
              <a:t>geometrically…</a:t>
            </a:r>
          </a:p>
        </p:txBody>
      </p:sp>
    </p:spTree>
    <p:extLst>
      <p:ext uri="{BB962C8B-B14F-4D97-AF65-F5344CB8AC3E}">
        <p14:creationId xmlns:p14="http://schemas.microsoft.com/office/powerpoint/2010/main" val="3049071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F518-18CA-FD42-996F-36EE191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residual?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8645-4B0E-BE4A-B6B7-B90133603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933" y="1791494"/>
            <a:ext cx="4792134" cy="4792134"/>
          </a:xfrm>
        </p:spPr>
      </p:pic>
    </p:spTree>
    <p:extLst>
      <p:ext uri="{BB962C8B-B14F-4D97-AF65-F5344CB8AC3E}">
        <p14:creationId xmlns:p14="http://schemas.microsoft.com/office/powerpoint/2010/main" val="252236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72D-A9E7-744F-A07D-1DE7BB4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5E2B-B950-5A4C-AAEF-AEEC7F9C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plots give us a “fit”</a:t>
            </a:r>
          </a:p>
          <a:p>
            <a:r>
              <a:rPr lang="en-US" dirty="0"/>
              <a:t>We can then subtract out the fit to get residuals</a:t>
            </a:r>
          </a:p>
          <a:p>
            <a:pPr lvl="1"/>
            <a:r>
              <a:rPr lang="en-US" dirty="0"/>
              <a:t>but we call them disturbances in SEM</a:t>
            </a:r>
          </a:p>
          <a:p>
            <a:pPr lvl="1"/>
            <a:r>
              <a:rPr lang="en-US" dirty="0"/>
              <a:t>we </a:t>
            </a:r>
            <a:r>
              <a:rPr lang="en-US" i="1" dirty="0"/>
              <a:t>should </a:t>
            </a:r>
            <a:r>
              <a:rPr lang="en-US" dirty="0"/>
              <a:t>have no relationship left</a:t>
            </a:r>
          </a:p>
          <a:p>
            <a:pPr lvl="1"/>
            <a:r>
              <a:rPr lang="en-US" dirty="0"/>
              <a:t>And for our data?</a:t>
            </a:r>
          </a:p>
        </p:txBody>
      </p:sp>
    </p:spTree>
    <p:extLst>
      <p:ext uri="{BB962C8B-B14F-4D97-AF65-F5344CB8AC3E}">
        <p14:creationId xmlns:p14="http://schemas.microsoft.com/office/powerpoint/2010/main" val="3649039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817DB-90A4-3446-96C0-F4EF1523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33" y="729456"/>
            <a:ext cx="6223000" cy="5969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E8233-AEEC-154B-8B55-F868B1702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4131320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B6594-9D06-E344-84C9-740901BF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84" y="538956"/>
            <a:ext cx="5727700" cy="9779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1BD495-DDC7-BA46-803F-2F2FE0E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321169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E88-8070-784E-9289-1846CC40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Substantive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BD08-EE36-0D4F-9696-46C5DFA9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 dataset fits quite well</a:t>
            </a:r>
          </a:p>
          <a:p>
            <a:pPr lvl="1"/>
            <a:r>
              <a:rPr lang="en-US" dirty="0"/>
              <a:t>all exams seem to be measuring the same thing</a:t>
            </a:r>
          </a:p>
          <a:p>
            <a:r>
              <a:rPr lang="en-US" dirty="0"/>
              <a:t>JEDI dataset has some problems</a:t>
            </a:r>
          </a:p>
          <a:p>
            <a:pPr lvl="1"/>
            <a:r>
              <a:rPr lang="en-US" dirty="0"/>
              <a:t>we’re consistently underestimating the relationship between </a:t>
            </a:r>
            <a:r>
              <a:rPr lang="en-US" dirty="0" err="1"/>
              <a:t>force_history</a:t>
            </a:r>
            <a:r>
              <a:rPr lang="en-US" dirty="0"/>
              <a:t> and the three Jedi exams</a:t>
            </a:r>
          </a:p>
          <a:p>
            <a:pPr lvl="1"/>
            <a:r>
              <a:rPr lang="en-US" dirty="0"/>
              <a:t>this suggests we should probably add a </a:t>
            </a:r>
            <a:r>
              <a:rPr lang="en-US" dirty="0" err="1"/>
              <a:t>crossloading</a:t>
            </a:r>
            <a:endParaRPr lang="en-US" dirty="0"/>
          </a:p>
          <a:p>
            <a:pPr lvl="1"/>
            <a:r>
              <a:rPr lang="en-US" dirty="0"/>
              <a:t>boy, wouldn’t it be nice if we could visualize the fit of BOTH models?? </a:t>
            </a:r>
          </a:p>
        </p:txBody>
      </p:sp>
    </p:spTree>
    <p:extLst>
      <p:ext uri="{BB962C8B-B14F-4D97-AF65-F5344CB8AC3E}">
        <p14:creationId xmlns:p14="http://schemas.microsoft.com/office/powerpoint/2010/main" val="3974460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golly, we 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4DF84-8B22-134B-807A-0DD1BD1B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220"/>
            <a:ext cx="5101166" cy="191502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5647C2-DA55-8E47-8E05-602BFE2D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485" y="2248958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77498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Flexplot?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84739-A262-B74A-9851-3C007481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334" y="358012"/>
            <a:ext cx="3686942" cy="26653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6107C-E22B-D740-92F2-8EF6393DA703}"/>
              </a:ext>
            </a:extLst>
          </p:cNvPr>
          <p:cNvSpPr/>
          <p:nvPr/>
        </p:nvSpPr>
        <p:spPr>
          <a:xfrm>
            <a:off x="2214057" y="3030477"/>
            <a:ext cx="7968528" cy="2028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ible </a:t>
            </a: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User specifies a model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 err="1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visualizes that model automatically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Emphasis on </a:t>
            </a:r>
            <a:r>
              <a:rPr lang="en-US" sz="2800" b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raw 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9208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5CC4-10BF-2E4C-97C4-915B66E7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the measurement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A93A-82A1-BC4D-AB78-B44986E9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four variables</a:t>
            </a:r>
          </a:p>
          <a:p>
            <a:pPr lvl="1"/>
            <a:r>
              <a:rPr lang="en-US" dirty="0"/>
              <a:t>three observed</a:t>
            </a:r>
          </a:p>
          <a:p>
            <a:pPr lvl="1"/>
            <a:r>
              <a:rPr lang="en-US" dirty="0"/>
              <a:t>one latent</a:t>
            </a:r>
          </a:p>
          <a:p>
            <a:r>
              <a:rPr lang="en-US" dirty="0"/>
              <a:t>That’s a four dimensional plot</a:t>
            </a:r>
          </a:p>
          <a:p>
            <a:r>
              <a:rPr lang="en-US" dirty="0"/>
              <a:t>But let’s transform the data to long format</a:t>
            </a:r>
          </a:p>
          <a:p>
            <a:pPr lvl="1"/>
            <a:r>
              <a:rPr lang="en-US" dirty="0"/>
              <a:t>but first we transform the scale</a:t>
            </a:r>
          </a:p>
        </p:txBody>
      </p:sp>
    </p:spTree>
    <p:extLst>
      <p:ext uri="{BB962C8B-B14F-4D97-AF65-F5344CB8AC3E}">
        <p14:creationId xmlns:p14="http://schemas.microsoft.com/office/powerpoint/2010/main" val="376806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0C2A-FF73-C549-94E0-3504FEA3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to Long Format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1E2E-C5FE-0542-BE8B-BA31A34A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096294"/>
            <a:ext cx="9334500" cy="157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984A91-2720-854D-A90F-000729A129D2}"/>
              </a:ext>
            </a:extLst>
          </p:cNvPr>
          <p:cNvCxnSpPr>
            <a:stCxn id="4" idx="2"/>
          </p:cNvCxnSpPr>
          <p:nvPr/>
        </p:nvCxnSpPr>
        <p:spPr>
          <a:xfrm>
            <a:off x="6096000" y="3671094"/>
            <a:ext cx="0" cy="57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3BCADD-C954-5646-988C-4E5C671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16" y="4629150"/>
            <a:ext cx="674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5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62AD-54BB-664F-887C-806D933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C2763-6648-9A43-B280-D0A58CA4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488156"/>
            <a:ext cx="7708900" cy="10795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A6EDBF9-1C0A-FE44-8856-9833A1B9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1738291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CFD4-8D7B-7F4B-9B1D-58F7DF74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5F26-CE68-374A-A5B6-BAC73D3C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plots work great if the relationships are linear</a:t>
            </a:r>
          </a:p>
          <a:p>
            <a:r>
              <a:rPr lang="en-US" dirty="0"/>
              <a:t>But what if they’re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9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AED-6976-DB49-92E0-EA1B821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7DF0-56C2-6D4F-A6E1-FCC97DBF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Hogwarts survival dataset</a:t>
            </a:r>
          </a:p>
          <a:p>
            <a:r>
              <a:rPr lang="en-US" dirty="0"/>
              <a:t>Nonlinear relationships between:</a:t>
            </a:r>
          </a:p>
          <a:p>
            <a:pPr lvl="1"/>
            <a:r>
              <a:rPr lang="en-US" dirty="0"/>
              <a:t>knowledge and survival</a:t>
            </a:r>
          </a:p>
          <a:p>
            <a:pPr lvl="1"/>
            <a:r>
              <a:rPr lang="en-US" dirty="0"/>
              <a:t>skills and survival</a:t>
            </a:r>
          </a:p>
          <a:p>
            <a:pPr lvl="1"/>
            <a:r>
              <a:rPr lang="en-US" dirty="0"/>
              <a:t>skills and </a:t>
            </a:r>
            <a:r>
              <a:rPr lang="en-US" dirty="0" err="1"/>
              <a:t>darkarts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741D-4EB6-2847-9FA2-7475FB1B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7316"/>
            <a:ext cx="5557005" cy="48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0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D62-0B53-1742-B3E0-5152A89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1F30-EFC7-9449-8DD0-6008310D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assume linear models</a:t>
            </a:r>
          </a:p>
          <a:p>
            <a:r>
              <a:rPr lang="en-US" dirty="0"/>
              <a:t>Can do a categorical model, but they suck</a:t>
            </a:r>
          </a:p>
          <a:p>
            <a:r>
              <a:rPr lang="en-US" dirty="0"/>
              <a:t>Wouldn’t it be nice if you could explicitly state each path?</a:t>
            </a:r>
          </a:p>
        </p:txBody>
      </p:sp>
    </p:spTree>
    <p:extLst>
      <p:ext uri="{BB962C8B-B14F-4D97-AF65-F5344CB8AC3E}">
        <p14:creationId xmlns:p14="http://schemas.microsoft.com/office/powerpoint/2010/main" val="528768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65C-0784-F648-9A58-2314B0F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5409-A839-1747-81B1-B0FFC89B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flexible than regular SEM</a:t>
            </a:r>
          </a:p>
          <a:p>
            <a:r>
              <a:rPr lang="en-US" dirty="0"/>
              <a:t>Works with raw data</a:t>
            </a:r>
          </a:p>
          <a:p>
            <a:r>
              <a:rPr lang="en-US" dirty="0"/>
              <a:t>Able to estimate models regular SEM cannot</a:t>
            </a:r>
          </a:p>
          <a:p>
            <a:r>
              <a:rPr lang="en-US" dirty="0"/>
              <a:t>Naturally computes latent variables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70401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EEB-66AC-0240-BCDB-9C887C1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of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1866-3114-CA43-9139-895B7DC43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general solution for visualizing these models</a:t>
            </a:r>
          </a:p>
          <a:p>
            <a:r>
              <a:rPr lang="en-US" dirty="0"/>
              <a:t>The implied model will depend on how the variables are related</a:t>
            </a:r>
          </a:p>
          <a:p>
            <a:r>
              <a:rPr lang="en-US" dirty="0"/>
              <a:t>So, I have to do more math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0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4D3D8-9938-E34E-8E8C-6672BC9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937725"/>
            <a:ext cx="8029561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4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FCACA-B0CA-BB4E-8991-E7D96D82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97787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1132" y="2965540"/>
            <a:ext cx="8165237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4152565" y="1690688"/>
            <a:ext cx="4241978" cy="1143000"/>
          </a:xfrm>
        </p:spPr>
      </p:pic>
    </p:spTree>
    <p:extLst>
      <p:ext uri="{BB962C8B-B14F-4D97-AF65-F5344CB8AC3E}">
        <p14:creationId xmlns:p14="http://schemas.microsoft.com/office/powerpoint/2010/main" val="1729597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C283-A78B-9F4A-B8D1-1560A68B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fit a Bayesian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04A88-0864-4541-9406-61150935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835361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A4F3-3E70-4B42-962C-0A6A5769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9F3CC-C89F-B841-AD45-3F648A73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074726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06B5-E13E-A748-994B-8AD3DE40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that’s running…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FA5E-56E4-1841-82D8-3C8F471D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review the math here. </a:t>
            </a:r>
          </a:p>
        </p:txBody>
      </p:sp>
    </p:spTree>
    <p:extLst>
      <p:ext uri="{BB962C8B-B14F-4D97-AF65-F5344CB8AC3E}">
        <p14:creationId xmlns:p14="http://schemas.microsoft.com/office/powerpoint/2010/main" val="247180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068119" y="2965540"/>
            <a:ext cx="7271262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26353" y="1898187"/>
            <a:ext cx="5622797" cy="827759"/>
          </a:xfrm>
        </p:spPr>
      </p:pic>
    </p:spTree>
    <p:extLst>
      <p:ext uri="{BB962C8B-B14F-4D97-AF65-F5344CB8AC3E}">
        <p14:creationId xmlns:p14="http://schemas.microsoft.com/office/powerpoint/2010/main" val="14946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068119" y="3027657"/>
            <a:ext cx="7271262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652233" y="1946764"/>
            <a:ext cx="5622797" cy="747859"/>
          </a:xfrm>
        </p:spPr>
      </p:pic>
    </p:spTree>
    <p:extLst>
      <p:ext uri="{BB962C8B-B14F-4D97-AF65-F5344CB8AC3E}">
        <p14:creationId xmlns:p14="http://schemas.microsoft.com/office/powerpoint/2010/main" val="353808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2460368" y="3027657"/>
            <a:ext cx="7271261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072138" y="1904883"/>
            <a:ext cx="5340353" cy="908579"/>
          </a:xfrm>
        </p:spPr>
      </p:pic>
    </p:spTree>
    <p:extLst>
      <p:ext uri="{BB962C8B-B14F-4D97-AF65-F5344CB8AC3E}">
        <p14:creationId xmlns:p14="http://schemas.microsoft.com/office/powerpoint/2010/main" val="63376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BAC4-C59D-A648-9799-0E9459D5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92188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lavaan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5A9CEF-0EC4-BF49-9F74-F07AA7919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827" y="2217751"/>
            <a:ext cx="6509128" cy="343338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AFF1E-B7F7-B143-9911-3097320E087C}"/>
              </a:ext>
            </a:extLst>
          </p:cNvPr>
          <p:cNvSpPr/>
          <p:nvPr/>
        </p:nvSpPr>
        <p:spPr>
          <a:xfrm>
            <a:off x="1524938" y="3043248"/>
            <a:ext cx="3409370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tent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riable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alysis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observed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 hypothesize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latent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Software for structural equation models</a:t>
            </a:r>
          </a:p>
        </p:txBody>
      </p:sp>
    </p:spTree>
    <p:extLst>
      <p:ext uri="{BB962C8B-B14F-4D97-AF65-F5344CB8AC3E}">
        <p14:creationId xmlns:p14="http://schemas.microsoft.com/office/powerpoint/2010/main" val="31792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762</Words>
  <Application>Microsoft Macintosh PowerPoint</Application>
  <PresentationFormat>Widescreen</PresentationFormat>
  <Paragraphs>152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Batang</vt:lpstr>
      <vt:lpstr>Arial</vt:lpstr>
      <vt:lpstr>Calibri</vt:lpstr>
      <vt:lpstr>Moon Flower</vt:lpstr>
      <vt:lpstr>Office Theme</vt:lpstr>
      <vt:lpstr>Seeing the Impossible  Visualizing Latent Variable Models with flexplavaan</vt:lpstr>
      <vt:lpstr>What is flexplavaan?</vt:lpstr>
      <vt:lpstr>flexplavaan = flexplot + lavaan</vt:lpstr>
      <vt:lpstr>What is Flexplot?</vt:lpstr>
      <vt:lpstr>T-Test</vt:lpstr>
      <vt:lpstr>ANOVA</vt:lpstr>
      <vt:lpstr>Regression</vt:lpstr>
      <vt:lpstr>Mixed Models</vt:lpstr>
      <vt:lpstr>What is lavaan?</vt:lpstr>
      <vt:lpstr>So...</vt:lpstr>
      <vt:lpstr>So...</vt:lpstr>
      <vt:lpstr>But, there’s a problem!</vt:lpstr>
      <vt:lpstr>Visualizing  Latent Variable Models</vt:lpstr>
      <vt:lpstr>Jedi Example</vt:lpstr>
      <vt:lpstr>Basic idea</vt:lpstr>
      <vt:lpstr>Basic idea</vt:lpstr>
      <vt:lpstr>PowerPoint Presentation</vt:lpstr>
      <vt:lpstr>What approach do we typically take?</vt:lpstr>
      <vt:lpstr>Fit</vt:lpstr>
      <vt:lpstr>Problems…</vt:lpstr>
      <vt:lpstr>PowerPoint Presentation</vt:lpstr>
      <vt:lpstr>Shadow Plots</vt:lpstr>
      <vt:lpstr>Scary Math</vt:lpstr>
      <vt:lpstr>Easy as…</vt:lpstr>
      <vt:lpstr>In an ideal world…</vt:lpstr>
      <vt:lpstr>Not so fast!</vt:lpstr>
      <vt:lpstr>Why</vt:lpstr>
      <vt:lpstr>Danger!</vt:lpstr>
      <vt:lpstr>And now we get…</vt:lpstr>
      <vt:lpstr>Or see them all…</vt:lpstr>
      <vt:lpstr>Or see them all…</vt:lpstr>
      <vt:lpstr>Shadow plots</vt:lpstr>
      <vt:lpstr>We can also do residual plots</vt:lpstr>
      <vt:lpstr>What is a residual?</vt:lpstr>
      <vt:lpstr>Disturbance Dependence Plots</vt:lpstr>
      <vt:lpstr>Stats</vt:lpstr>
      <vt:lpstr>JEDI</vt:lpstr>
      <vt:lpstr>Substantive Conclusions</vt:lpstr>
      <vt:lpstr>By golly, we can</vt:lpstr>
      <vt:lpstr>Visualizing the measurement model</vt:lpstr>
      <vt:lpstr>Wide to Long Format</vt:lpstr>
      <vt:lpstr>Flexplot</vt:lpstr>
      <vt:lpstr>Nonlinear Models</vt:lpstr>
      <vt:lpstr>Example data</vt:lpstr>
      <vt:lpstr>Problem</vt:lpstr>
      <vt:lpstr>Bayesian SEM</vt:lpstr>
      <vt:lpstr>As of now…</vt:lpstr>
      <vt:lpstr>Naïve analysis</vt:lpstr>
      <vt:lpstr>Naïve analysis</vt:lpstr>
      <vt:lpstr>Let’s fit a Bayesian Model</vt:lpstr>
      <vt:lpstr>PowerPoint Presentation</vt:lpstr>
      <vt:lpstr>While that’s running…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the Impossible  Visualizing Latent Variable Models with flexplavaan</dc:title>
  <dc:creator>Fife, Dustin Allan</dc:creator>
  <cp:lastModifiedBy>Fife, Dustin Allan</cp:lastModifiedBy>
  <cp:revision>1</cp:revision>
  <dcterms:created xsi:type="dcterms:W3CDTF">2020-11-03T16:59:08Z</dcterms:created>
  <dcterms:modified xsi:type="dcterms:W3CDTF">2020-11-03T17:02:56Z</dcterms:modified>
</cp:coreProperties>
</file>